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59" r:id="rId6"/>
    <p:sldId id="270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19FA3"/>
    <a:srgbClr val="00F01D"/>
    <a:srgbClr val="3333FF"/>
    <a:srgbClr val="990099"/>
    <a:srgbClr val="008000"/>
    <a:srgbClr val="8A3CC4"/>
    <a:srgbClr val="FF6600"/>
    <a:srgbClr val="974807"/>
    <a:srgbClr val="0463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862B1-8349-430F-8824-8D3720495D6D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626B-6EF4-4F09-92FE-5088987F4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626B-6EF4-4F09-92FE-5088987F4E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626B-6EF4-4F09-92FE-5088987F4E0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626B-6EF4-4F09-92FE-5088987F4E0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E626B-6EF4-4F09-92FE-5088987F4E0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AB2EB9-183E-4A8F-AA3B-0E577357159C}" type="datetimeFigureOut">
              <a:rPr lang="ru-RU" smtClean="0"/>
              <a:pPr/>
              <a:t>09.06.2015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33ED128-2D58-45D1-BFE9-F13FA111EFA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142984"/>
            <a:ext cx="6429420" cy="415498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12700" dir="8100000" sy="-23000" kx="800400" algn="br" rotWithShape="0">
              <a:srgbClr val="FF0000">
                <a:alpha val="2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Гомельский Государственный колледж искусств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им. Н. Ф. Соколовского: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история отделения хорового дирижирования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cOXeLjksP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214422"/>
            <a:ext cx="6855263" cy="451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sjGpFx9Fs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571612"/>
            <a:ext cx="6498157" cy="433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Выступление хора, 1971 год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Sp2w-jv3y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1928802"/>
            <a:ext cx="2714644" cy="361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ixbh6F6JD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044" y="1928802"/>
            <a:ext cx="3610803" cy="3646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Петербургская хоровая школа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964513" y="1107265"/>
            <a:ext cx="714380" cy="642942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822165" y="1107265"/>
            <a:ext cx="785818" cy="714380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85852" y="542926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Егоров А.А.</a:t>
            </a:r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5429264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Monotype Corsiva" pitchFamily="66" charset="0"/>
              </a:rPr>
              <a:t>Туренков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А.Е.</a:t>
            </a:r>
            <a:endParaRPr lang="ru-RU" sz="36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aGN8Ay2qv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857364"/>
            <a:ext cx="2503619" cy="350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hboW287n3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15074" y="2143116"/>
            <a:ext cx="2236850" cy="323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28794" y="428604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Московская хоровая школа</a:t>
            </a:r>
            <a:endParaRPr lang="ru-RU" sz="36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964513" y="1107265"/>
            <a:ext cx="714380" cy="642942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893339" y="1893083"/>
            <a:ext cx="1357322" cy="1588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72198" y="1071546"/>
            <a:ext cx="928694" cy="785818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28662" y="5214950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Пукст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Г.К.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5715016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Торандо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В.И.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15074" y="5214950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Цветкова Н.А.</a:t>
            </a:r>
            <a:endParaRPr lang="ru-RU" sz="2800" b="1" dirty="0"/>
          </a:p>
        </p:txBody>
      </p:sp>
      <p:pic>
        <p:nvPicPr>
          <p:cNvPr id="18" name="Рисунок 17" descr="20150605-DSC_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786058"/>
            <a:ext cx="2643206" cy="306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43306" y="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МАСЛОВ</a:t>
            </a:r>
            <a:endParaRPr lang="ru-RU" sz="2800" b="1" dirty="0"/>
          </a:p>
        </p:txBody>
      </p:sp>
      <p:pic>
        <p:nvPicPr>
          <p:cNvPr id="6" name="Рисунок 5" descr="y6tSGRoZG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685448"/>
            <a:ext cx="1461601" cy="2053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Xav58Y5Oq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000108"/>
            <a:ext cx="1571636" cy="2262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CA6_RbawpQ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714876" y="1285860"/>
            <a:ext cx="162557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psmlrkd8d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1500174"/>
            <a:ext cx="1663191" cy="223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500694" y="571480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Хвисюк</a:t>
            </a:r>
            <a:endParaRPr lang="ru-RU" sz="2400" b="1" dirty="0"/>
          </a:p>
        </p:txBody>
      </p:sp>
      <p:pic>
        <p:nvPicPr>
          <p:cNvPr id="11" name="Рисунок 10" descr="jG5XiFkwwW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3571876"/>
            <a:ext cx="1685496" cy="240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OGach1K9PEU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0298" y="4286256"/>
            <a:ext cx="1702460" cy="232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AVawXPo-kvM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857752" y="4286256"/>
            <a:ext cx="1605490" cy="211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ztwOWpXbUsQ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16" y="4500570"/>
            <a:ext cx="167666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071934" y="3643314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Авраменко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2571744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Санковская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3357562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Кустов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3571876"/>
            <a:ext cx="107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Патока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3143248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Красницкая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1472" y="5786454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Мурашко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6457890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Лисневская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6215082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Соболевская</a:t>
            </a:r>
            <a:endParaRPr lang="ru-RU" sz="2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000892" y="6457890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Григорович</a:t>
            </a:r>
            <a:endParaRPr lang="ru-RU" sz="20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2000232" y="357166"/>
            <a:ext cx="1643074" cy="35719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438516" y="642918"/>
            <a:ext cx="490542" cy="22383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2928926" y="2000240"/>
            <a:ext cx="3214710" cy="2143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214942" y="357166"/>
            <a:ext cx="785818" cy="2857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3714744" y="428604"/>
            <a:ext cx="142876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5572132" y="928670"/>
            <a:ext cx="1000132" cy="1588"/>
          </a:xfrm>
          <a:prstGeom prst="line">
            <a:avLst/>
          </a:prstGeom>
          <a:ln w="38100">
            <a:solidFill>
              <a:srgbClr val="8A3C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 flipV="1">
            <a:off x="5429256" y="1001696"/>
            <a:ext cx="500066" cy="284164"/>
          </a:xfrm>
          <a:prstGeom prst="line">
            <a:avLst/>
          </a:prstGeom>
          <a:ln w="38100">
            <a:solidFill>
              <a:srgbClr val="8A3C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9" idx="0"/>
          </p:cNvCxnSpPr>
          <p:nvPr/>
        </p:nvCxnSpPr>
        <p:spPr>
          <a:xfrm rot="16200000" flipV="1">
            <a:off x="6666591" y="548591"/>
            <a:ext cx="500066" cy="1403100"/>
          </a:xfrm>
          <a:prstGeom prst="line">
            <a:avLst/>
          </a:prstGeom>
          <a:ln w="38100">
            <a:solidFill>
              <a:srgbClr val="8A3C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2714612" y="3500438"/>
            <a:ext cx="135732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 flipV="1">
            <a:off x="1928794" y="3571876"/>
            <a:ext cx="1143008" cy="1428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71868" y="3571876"/>
            <a:ext cx="642942" cy="1428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>
            <a:off x="4071934" y="4000504"/>
            <a:ext cx="1285884" cy="1588"/>
          </a:xfrm>
          <a:prstGeom prst="line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10800000">
            <a:off x="4714876" y="4071942"/>
            <a:ext cx="500066" cy="214314"/>
          </a:xfrm>
          <a:prstGeom prst="line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0800000">
            <a:off x="5143504" y="4071942"/>
            <a:ext cx="2428892" cy="428628"/>
          </a:xfrm>
          <a:prstGeom prst="line">
            <a:avLst/>
          </a:prstGeom>
          <a:ln w="381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0800000">
            <a:off x="500034" y="6143644"/>
            <a:ext cx="128588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0800000">
            <a:off x="1214414" y="6215082"/>
            <a:ext cx="1500198" cy="428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0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Ровдо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Слободчикова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1142984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Романовская</a:t>
            </a:r>
            <a:endParaRPr lang="ru-RU" sz="2400" b="1" dirty="0"/>
          </a:p>
        </p:txBody>
      </p:sp>
      <p:pic>
        <p:nvPicPr>
          <p:cNvPr id="8" name="Рисунок 7" descr="SU4AxKeQI6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071546"/>
            <a:ext cx="1571636" cy="216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F2HPg3SjJ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071546"/>
            <a:ext cx="1785950" cy="233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o8ycROVbb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8" y="1928802"/>
            <a:ext cx="1690850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ztwOWpXbUsQ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4500570"/>
            <a:ext cx="1556235" cy="208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tpYiD_wCMg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4572008"/>
            <a:ext cx="1574800" cy="204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ySlIcVslM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4500570"/>
            <a:ext cx="1541320" cy="203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VJQJeZc5cB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715140" y="4572008"/>
            <a:ext cx="150019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 rot="10800000">
            <a:off x="4000496" y="428604"/>
            <a:ext cx="928694" cy="1588"/>
          </a:xfrm>
          <a:prstGeom prst="line">
            <a:avLst/>
          </a:prstGeom>
          <a:ln w="38100">
            <a:solidFill>
              <a:srgbClr val="97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5" idx="0"/>
          </p:cNvCxnSpPr>
          <p:nvPr/>
        </p:nvCxnSpPr>
        <p:spPr>
          <a:xfrm rot="10800000" flipV="1">
            <a:off x="1214414" y="285728"/>
            <a:ext cx="2714644" cy="714380"/>
          </a:xfrm>
          <a:prstGeom prst="line">
            <a:avLst/>
          </a:prstGeom>
          <a:ln w="38100">
            <a:solidFill>
              <a:srgbClr val="97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7" idx="0"/>
          </p:cNvCxnSpPr>
          <p:nvPr/>
        </p:nvCxnSpPr>
        <p:spPr>
          <a:xfrm rot="16200000" flipV="1">
            <a:off x="5947182" y="-589388"/>
            <a:ext cx="785818" cy="2678925"/>
          </a:xfrm>
          <a:prstGeom prst="line">
            <a:avLst/>
          </a:prstGeom>
          <a:ln w="38100">
            <a:solidFill>
              <a:srgbClr val="97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8" idx="0"/>
          </p:cNvCxnSpPr>
          <p:nvPr/>
        </p:nvCxnSpPr>
        <p:spPr>
          <a:xfrm rot="10800000" flipV="1">
            <a:off x="3143240" y="501630"/>
            <a:ext cx="1143008" cy="569916"/>
          </a:xfrm>
          <a:prstGeom prst="line">
            <a:avLst/>
          </a:prstGeom>
          <a:ln w="38100">
            <a:solidFill>
              <a:srgbClr val="97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9" idx="0"/>
          </p:cNvCxnSpPr>
          <p:nvPr/>
        </p:nvCxnSpPr>
        <p:spPr>
          <a:xfrm rot="16200000" flipV="1">
            <a:off x="4625579" y="375025"/>
            <a:ext cx="571504" cy="821537"/>
          </a:xfrm>
          <a:prstGeom prst="line">
            <a:avLst/>
          </a:prstGeom>
          <a:ln w="38100">
            <a:solidFill>
              <a:srgbClr val="97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71736" y="3071810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Титова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14876" y="3286124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Еременко</a:t>
            </a:r>
            <a:endParaRPr lang="ru-RU" sz="20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286644" y="3786190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Погоранская</a:t>
            </a:r>
            <a:endParaRPr lang="ru-RU" sz="20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2143116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Дробышевский</a:t>
            </a:r>
            <a:endParaRPr lang="ru-RU" sz="2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142976" y="3857628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Макеева</a:t>
            </a:r>
            <a:endParaRPr lang="ru-RU" sz="20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>
            <a:off x="285720" y="1357298"/>
            <a:ext cx="178595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35753" y="1607331"/>
            <a:ext cx="785818" cy="42862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500034" y="2643182"/>
            <a:ext cx="2357454" cy="714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6786578" y="1500174"/>
            <a:ext cx="178595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0" idx="0"/>
            <a:endCxn id="7" idx="2"/>
          </p:cNvCxnSpPr>
          <p:nvPr/>
        </p:nvCxnSpPr>
        <p:spPr>
          <a:xfrm rot="16200000" flipV="1">
            <a:off x="7672297" y="1611906"/>
            <a:ext cx="324153" cy="30964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>
            <a:off x="2571736" y="3357562"/>
            <a:ext cx="107157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31" idx="0"/>
          </p:cNvCxnSpPr>
          <p:nvPr/>
        </p:nvCxnSpPr>
        <p:spPr>
          <a:xfrm rot="10800000" flipV="1">
            <a:off x="1893076" y="3429000"/>
            <a:ext cx="750099" cy="4286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1" idx="0"/>
          </p:cNvCxnSpPr>
          <p:nvPr/>
        </p:nvCxnSpPr>
        <p:spPr>
          <a:xfrm rot="5400000">
            <a:off x="2032101" y="3603745"/>
            <a:ext cx="1000132" cy="7935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2" idx="0"/>
          </p:cNvCxnSpPr>
          <p:nvPr/>
        </p:nvCxnSpPr>
        <p:spPr>
          <a:xfrm rot="16200000" flipV="1">
            <a:off x="3036874" y="3606804"/>
            <a:ext cx="1071570" cy="8588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3" idx="0"/>
          </p:cNvCxnSpPr>
          <p:nvPr/>
        </p:nvCxnSpPr>
        <p:spPr>
          <a:xfrm rot="16200000" flipV="1">
            <a:off x="4028636" y="2900794"/>
            <a:ext cx="1000132" cy="21994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4" idx="0"/>
          </p:cNvCxnSpPr>
          <p:nvPr/>
        </p:nvCxnSpPr>
        <p:spPr>
          <a:xfrm rot="16200000" flipV="1">
            <a:off x="5018488" y="2125256"/>
            <a:ext cx="1071570" cy="38219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428728" y="6457890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Григорович</a:t>
            </a:r>
            <a:endParaRPr lang="ru-RU" sz="20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428992" y="6457890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Налегач</a:t>
            </a:r>
            <a:endParaRPr lang="ru-RU" sz="20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000628" y="6357958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Румилова</a:t>
            </a:r>
            <a:endParaRPr lang="ru-RU" sz="2000" b="1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786578" y="6457890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Бабушкина</a:t>
            </a:r>
            <a:endParaRPr lang="ru-RU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86446" y="1714488"/>
            <a:ext cx="321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3333FF"/>
                </a:solidFill>
                <a:latin typeface="Monotype Corsiva" pitchFamily="66" charset="0"/>
              </a:rPr>
              <a:t>Шимонович</a:t>
            </a:r>
            <a:r>
              <a:rPr lang="ru-RU" sz="2800" b="1" dirty="0" smtClean="0">
                <a:solidFill>
                  <a:srgbClr val="3333FF"/>
                </a:solidFill>
                <a:latin typeface="Monotype Corsiva" pitchFamily="66" charset="0"/>
              </a:rPr>
              <a:t> Л.А.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Monotype Corsiva" pitchFamily="66" charset="0"/>
              </a:rPr>
              <a:t>(Одесская </a:t>
            </a:r>
            <a:r>
              <a:rPr lang="ru-RU" sz="2800" b="1" dirty="0" err="1" smtClean="0">
                <a:solidFill>
                  <a:srgbClr val="3333FF"/>
                </a:solidFill>
                <a:latin typeface="Monotype Corsiva" pitchFamily="66" charset="0"/>
              </a:rPr>
              <a:t>конс</a:t>
            </a:r>
            <a:r>
              <a:rPr lang="ru-RU" sz="2800" b="1" dirty="0" smtClean="0">
                <a:solidFill>
                  <a:srgbClr val="3333FF"/>
                </a:solidFill>
                <a:latin typeface="Monotype Corsiva" pitchFamily="66" charset="0"/>
              </a:rPr>
              <a:t>.)</a:t>
            </a:r>
            <a:endParaRPr lang="ru-RU" sz="2800" b="1" dirty="0">
              <a:solidFill>
                <a:srgbClr val="3333FF"/>
              </a:solidFill>
            </a:endParaRPr>
          </a:p>
        </p:txBody>
      </p:sp>
      <p:pic>
        <p:nvPicPr>
          <p:cNvPr id="5" name="Рисунок 4" descr="jHMVlYuGZx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928934"/>
            <a:ext cx="2380393" cy="355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l_pJZBoxj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071678"/>
            <a:ext cx="255042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улинович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142984"/>
            <a:ext cx="250033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Monotype Corsiva" pitchFamily="66" charset="0"/>
              </a:rPr>
              <a:t>Саратовская консерватория</a:t>
            </a:r>
            <a:endParaRPr lang="ru-RU" sz="2800" b="1" dirty="0">
              <a:solidFill>
                <a:srgbClr val="008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857232"/>
            <a:ext cx="2214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Monotype Corsiva" pitchFamily="66" charset="0"/>
              </a:rPr>
              <a:t>Казанская консерватория</a:t>
            </a:r>
            <a:endParaRPr lang="ru-RU" sz="2800" b="1" dirty="0">
              <a:solidFill>
                <a:srgbClr val="99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572008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Monotype Corsiva" pitchFamily="66" charset="0"/>
              </a:rPr>
              <a:t>Пулинович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 Л.Г.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5500702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Лебедева Н.Ф.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6286521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Курилин В.В.</a:t>
            </a:r>
            <a:endParaRPr lang="ru-RU" sz="24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499773" y="1000500"/>
            <a:ext cx="286544" cy="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393405" y="1893083"/>
            <a:ext cx="215108" cy="794"/>
          </a:xfrm>
          <a:prstGeom prst="lin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322363" y="2750339"/>
            <a:ext cx="215108" cy="794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62865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Гомельский Государственный колледж искусств им.  Н. Ф. Соколовского</a:t>
            </a:r>
            <a:endParaRPr lang="ru-RU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64294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100" dirty="0" smtClean="0">
                <a:latin typeface="Arial Narrow" pitchFamily="34" charset="0"/>
                <a:cs typeface="AngsanaUPC" pitchFamily="18" charset="-34"/>
              </a:rPr>
              <a:t>      </a:t>
            </a:r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  <a:cs typeface="AngsanaUPC" pitchFamily="18" charset="-34"/>
              </a:rPr>
              <a:t>ГЛАВА 1 ЗАРОЖДЕНИЕ И СТАНОВЛЕНИЕ ПРОФЕССИОНАЛЬНОГО МУЗЫКАЛЬНОГО ОБРАЗОВАНИЯ В ГОМЕЛЕ В 1-ой ПОЛОВИНЕ ХХ ВЕКА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1.1 Исторические предпосылки развития музыкальной культуры Гомеля</a:t>
            </a:r>
            <a:b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1.2 Становление музыкального образования Гомеля в начале ХХ века </a:t>
            </a:r>
            <a:b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1.3 Образование Гомельского музыкального техникума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600" b="1" dirty="0" smtClean="0">
                <a:solidFill>
                  <a:srgbClr val="990099"/>
                </a:solidFill>
                <a:latin typeface="Arial Narrow" pitchFamily="34" charset="0"/>
                <a:cs typeface="AngsanaUPC" pitchFamily="18" charset="-34"/>
              </a:rPr>
              <a:t>ГЛАВА 2 ГОДЫ ВОЙНЫ И ДАЛЬНЕЙШЕЕ РАЗВИТИЕ ХОРОВОГО ОТДЕЛЕНИЯ ГОМЕЛЬСКОГО МУЗЫКАЛЬНОГО УЧИЛИЩА ВО 2- ОЙ ПОЛОВИНЕ ХХ ВЕКА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2.1 Годы эвакуации и шаги к восстановлению хорового отделения в послевоенное время (40 - 50гг.) </a:t>
            </a:r>
            <a:b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2.2 Годы активного творческого развития (1960-е годы) </a:t>
            </a:r>
            <a:b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         2.2.1 Жизнь хорового отделения в 1970-е годы</a:t>
            </a:r>
            <a:b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         2.2.2 Жизнь училища в 1980-е годы</a:t>
            </a:r>
            <a:b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         2.2.3 Творческая и концертная деятельность колледжа в 1990-е года</a:t>
            </a:r>
            <a:r>
              <a:rPr lang="ru-RU" sz="29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/>
            </a:r>
            <a:br>
              <a:rPr lang="ru-RU" sz="29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5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/>
            </a:r>
            <a:br>
              <a:rPr lang="ru-RU" sz="35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600" b="1" dirty="0" smtClean="0">
                <a:solidFill>
                  <a:srgbClr val="008000"/>
                </a:solidFill>
                <a:latin typeface="Arial Narrow" pitchFamily="34" charset="0"/>
                <a:cs typeface="AngsanaUPC" pitchFamily="18" charset="-34"/>
              </a:rPr>
              <a:t>ГЛАВА 3 СОВРЕМЕННОЕ СОСТОЯНИЕ КОЛЛЕДЖА И ТВОРЧЕСКАЯ ЖИЗНЬ ОТДЕЛНИЯ ХОРОВГО ДИРИЖИРОВНАИЯ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/>
            </a:r>
            <a:b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3.1 Хоровое отделение в настоящее время</a:t>
            </a:r>
            <a:b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3.2 Творческий облик хоровых коллективов колледжа</a:t>
            </a:r>
            <a:b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r>
              <a:rPr lang="ru-RU" sz="3300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>3.3 Творческие и трудовые будни из жизни отделения хорового дирижирования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Narrow" pitchFamily="34" charset="0"/>
                <a:cs typeface="AngsanaUPC" pitchFamily="18" charset="-34"/>
              </a:rPr>
            </a:br>
            <a:endParaRPr lang="ru-RU" dirty="0">
              <a:solidFill>
                <a:schemeClr val="bg1"/>
              </a:solidFill>
              <a:latin typeface="Arial Narrow" pitchFamily="34" charset="0"/>
              <a:cs typeface="AngsanaUPC" pitchFamily="18" charset="-34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Sp2w-jv3y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785794"/>
            <a:ext cx="3526106" cy="500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214290"/>
            <a:ext cx="3871882" cy="5929354"/>
          </a:xfrm>
        </p:spPr>
        <p:txBody>
          <a:bodyPr>
            <a:noAutofit/>
          </a:bodyPr>
          <a:lstStyle/>
          <a:p>
            <a:pPr algn="l"/>
            <a:r>
              <a:rPr lang="ru-RU" sz="2200" b="1" u="sng" dirty="0" smtClean="0">
                <a:solidFill>
                  <a:schemeClr val="bg1"/>
                </a:solidFill>
                <a:latin typeface="Monotype Corsiva" pitchFamily="66" charset="0"/>
              </a:rPr>
              <a:t>Александр Александрович Егоров </a:t>
            </a:r>
            <a: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  <a:t>(1887-1959) – заслуженный деятель искусств РСФСР, хоровой дирижер, композитор, профессор Петербургской консерватории, автор многих трудов посвященных вопросам хорового дирижирования:</a:t>
            </a:r>
            <a:b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  <a:t>• Методика хорового исполнения</a:t>
            </a:r>
            <a:b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  <a:t>• Этюды для курса техники дирижирования </a:t>
            </a:r>
            <a:b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  <a:t>• Хоровая хрестоматия </a:t>
            </a:r>
            <a:b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  <a:t>• Основы хорового письма</a:t>
            </a:r>
            <a:b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  <a:t>• Теория и практика работы с хором </a:t>
            </a:r>
            <a:b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  <a:t>• Очерки по методике преподавания хоровых дисциплин и др.</a:t>
            </a:r>
            <a:endParaRPr lang="ru-RU" sz="2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ixbh6F6JD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H="1">
            <a:off x="857224" y="857232"/>
            <a:ext cx="3357586" cy="350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2" y="714356"/>
            <a:ext cx="3471858" cy="44291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Советский белорусский композитор, заслуженный деятель искусств БССР. Внёс большой вклад в развитие белорусского музыкального искусства, стал одним из создателей жанров хора, романса и массовой песни в белорусской  музыке.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500570"/>
            <a:ext cx="4075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  <a:latin typeface="Monotype Corsiva" pitchFamily="66" charset="0"/>
              </a:rPr>
              <a:t>Алексей </a:t>
            </a:r>
            <a:r>
              <a:rPr lang="ru-RU" sz="32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Евлампиевич</a:t>
            </a:r>
            <a:r>
              <a:rPr lang="ru-RU" sz="32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Туренков</a:t>
            </a:r>
            <a:r>
              <a:rPr lang="ru-RU" sz="32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(1886-1958) </a:t>
            </a:r>
            <a:endParaRPr lang="ru-RU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GN8Ay2qv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785794"/>
            <a:ext cx="335758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-642966"/>
            <a:ext cx="3786214" cy="6715172"/>
          </a:xfrm>
        </p:spPr>
        <p:txBody>
          <a:bodyPr>
            <a:normAutofit/>
          </a:bodyPr>
          <a:lstStyle/>
          <a:p>
            <a:r>
              <a:rPr lang="ru-RU" sz="2700" b="1" u="sng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700" b="1" u="sng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700" b="1" u="sng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700" b="1" u="sng" dirty="0" err="1" smtClean="0">
                <a:solidFill>
                  <a:schemeClr val="bg1"/>
                </a:solidFill>
                <a:latin typeface="Monotype Corsiva" pitchFamily="66" charset="0"/>
              </a:rPr>
              <a:t>Пукст</a:t>
            </a:r>
            <a:r>
              <a:rPr lang="ru-RU" sz="2700" b="1" u="sng" dirty="0" smtClean="0">
                <a:solidFill>
                  <a:schemeClr val="bg1"/>
                </a:solidFill>
                <a:latin typeface="Monotype Corsiva" pitchFamily="66" charset="0"/>
              </a:rPr>
              <a:t>  Григорий Константинович  </a:t>
            </a:r>
            <a:r>
              <a:rPr lang="ru-RU" sz="2700" dirty="0" smtClean="0">
                <a:solidFill>
                  <a:schemeClr val="bg1"/>
                </a:solidFill>
                <a:latin typeface="Monotype Corsiva" pitchFamily="66" charset="0"/>
              </a:rPr>
              <a:t>(1900-1960) - композитор, педагог, Заслуженный деятель искусств БССР. Автор первой белорусской оперы для детей "Маринка" (1954). Один из первых выпускников Гомельского музыкального техникума. В 1932-1941 гг. являлся преподавателем техникума и руководителем хора.</a:t>
            </a:r>
            <a:endParaRPr lang="ru-RU" sz="27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2428868"/>
            <a:ext cx="7643866" cy="26432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Гомельский регион издавна отличался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rgbClr val="3333FF"/>
                </a:solidFill>
                <a:latin typeface="Monotype Corsiva" pitchFamily="66" charset="0"/>
              </a:rPr>
              <a:t>любовью к хоровому пению и народной песне, </a:t>
            </a:r>
          </a:p>
          <a:p>
            <a:pPr algn="ctr">
              <a:buNone/>
            </a:pPr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что повлияло на его своеобразную</a:t>
            </a:r>
          </a:p>
          <a:p>
            <a:pPr algn="ctr">
              <a:buNone/>
            </a:pPr>
            <a:r>
              <a:rPr lang="ru-RU" sz="3400" dirty="0" smtClean="0">
                <a:solidFill>
                  <a:schemeClr val="bg1"/>
                </a:solidFill>
                <a:latin typeface="Monotype Corsiva" pitchFamily="66" charset="0"/>
              </a:rPr>
              <a:t>музыкальную культуру</a:t>
            </a:r>
            <a:endParaRPr lang="ru-RU" sz="3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3000372"/>
            <a:ext cx="7215238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Гомельский музыкальный техникум был открыт в </a:t>
            </a:r>
            <a:r>
              <a:rPr lang="ru-RU" sz="48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1921 году </a:t>
            </a:r>
            <a:br>
              <a:rPr lang="ru-RU" sz="48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8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800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900" dirty="0" smtClean="0">
                <a:solidFill>
                  <a:schemeClr val="bg1"/>
                </a:solidFill>
                <a:latin typeface="Monotype Corsiva" pitchFamily="66" charset="0"/>
              </a:rPr>
              <a:t>( в Витебске в 1922 г., в Минске – 1924 г.)</a:t>
            </a:r>
            <a:endParaRPr lang="ru-RU" sz="39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BApioxGEjQ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714356"/>
            <a:ext cx="3505268" cy="492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14678" y="550070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Лукомский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А.П.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JVOTCWts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2129" y="1643050"/>
            <a:ext cx="7089274" cy="445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Репетиция хора, 1957 год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322</TotalTime>
  <Words>214</Words>
  <Application>Microsoft Office PowerPoint</Application>
  <PresentationFormat>Экран (4:3)</PresentationFormat>
  <Paragraphs>63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Александр Александрович Егоров (1887-1959) – заслуженный деятель искусств РСФСР, хоровой дирижер, композитор, профессор Петербургской консерватории, автор многих трудов посвященных вопросам хорового дирижирования: • Методика хорового исполнения • Этюды для курса техники дирижирования  • Хоровая хрестоматия  • Основы хорового письма • Теория и практика работы с хором  • Очерки по методике преподавания хоровых дисциплин и др.</vt:lpstr>
      <vt:lpstr>Советский белорусский композитор, заслуженный деятель искусств БССР. Внёс большой вклад в развитие белорусского музыкального искусства, стал одним из создателей жанров хора, романса и массовой песни в белорусской  музыке.</vt:lpstr>
      <vt:lpstr>  Пукст  Григорий Константинович  (1900-1960) - композитор, педагог, Заслуженный деятель искусств БССР. Автор первой белорусской оперы для детей "Маринка" (1954). Один из первых выпускников Гомельского музыкального техникума. В 1932-1941 гг. являлся преподавателем техникума и руководителем хора.</vt:lpstr>
      <vt:lpstr>Слайд 6</vt:lpstr>
      <vt:lpstr>Гомельский музыкальный техникум был открыт в 1921 году    ( в Витебске в 1922 г., в Минске – 1924 г.)</vt:lpstr>
      <vt:lpstr>Слайд 8</vt:lpstr>
      <vt:lpstr> Репетиция хора, 1957 год</vt:lpstr>
      <vt:lpstr>Слайд 10</vt:lpstr>
      <vt:lpstr>Выступление хора, 1971 год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Andrey</cp:lastModifiedBy>
  <cp:revision>36</cp:revision>
  <dcterms:created xsi:type="dcterms:W3CDTF">2015-06-06T20:21:27Z</dcterms:created>
  <dcterms:modified xsi:type="dcterms:W3CDTF">2015-06-08T21:57:18Z</dcterms:modified>
</cp:coreProperties>
</file>